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4" r:id="rId10"/>
    <p:sldId id="265" r:id="rId11"/>
    <p:sldId id="264" r:id="rId12"/>
    <p:sldId id="266" r:id="rId13"/>
    <p:sldId id="267" r:id="rId14"/>
    <p:sldId id="268" r:id="rId15"/>
    <p:sldId id="269" r:id="rId16"/>
    <p:sldId id="270" r:id="rId17"/>
    <p:sldId id="271" r:id="rId18"/>
    <p:sldId id="272" r:id="rId19"/>
    <p:sldId id="273" r:id="rId20"/>
    <p:sldId id="285" r:id="rId21"/>
    <p:sldId id="277" r:id="rId22"/>
    <p:sldId id="279" r:id="rId23"/>
    <p:sldId id="280" r:id="rId24"/>
    <p:sldId id="281" r:id="rId25"/>
    <p:sldId id="283" r:id="rId26"/>
    <p:sldId id="282" r:id="rId27"/>
    <p:sldId id="278" r:id="rId28"/>
    <p:sldId id="274" r:id="rId29"/>
    <p:sldId id="275" r:id="rId30"/>
    <p:sldId id="286" r:id="rId31"/>
    <p:sldId id="276" r:id="rId32"/>
    <p:sldId id="287" r:id="rId33"/>
    <p:sldId id="288" r:id="rId34"/>
    <p:sldId id="289" r:id="rId35"/>
    <p:sldId id="290" r:id="rId36"/>
    <p:sldId id="291" r:id="rId37"/>
    <p:sldId id="292" r:id="rId38"/>
    <p:sldId id="293" r:id="rId39"/>
    <p:sldId id="294" r:id="rId40"/>
    <p:sldId id="29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ra Ghoury" initials="NG" lastIdx="17" clrIdx="0">
    <p:extLst>
      <p:ext uri="{19B8F6BF-5375-455C-9EA6-DF929625EA0E}">
        <p15:presenceInfo xmlns:p15="http://schemas.microsoft.com/office/powerpoint/2012/main" userId="Naveera Ghou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816"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4T09:37:53.775" idx="1">
    <p:pos x="4823" y="1872"/>
    <p:text>he hypothalamic–pituitary–gonadal (HPG) axis is primarily responsible for regulating reproductive activity and the release of ovarian hormones in animals and humans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1-14T10:04:50.584" idx="2">
    <p:pos x="5136" y="1152"/>
    <p:text>ANP stimulates diuresis and natriuresis by different mechanisms</p:text>
    <p:extLst>
      <p:ext uri="{C676402C-5697-4E1C-873F-D02D1690AC5C}">
        <p15:threadingInfo xmlns:p15="http://schemas.microsoft.com/office/powerpoint/2012/main" timeZoneBias="-300"/>
      </p:ext>
    </p:extLst>
  </p:cm>
  <p:cm authorId="1" dt="2023-11-14T10:05:37.837" idx="3">
    <p:pos x="10" y="10"/>
    <p:text>ANP signals in an endocrine and paracrine manner to decrease blood pressure and cardiac hypertrophy. BNP acts locally to reduce ventricular fibrosis.</p:text>
    <p:extLst>
      <p:ext uri="{C676402C-5697-4E1C-873F-D02D1690AC5C}">
        <p15:threadingInfo xmlns:p15="http://schemas.microsoft.com/office/powerpoint/2012/main" timeZoneBias="-300"/>
      </p:ext>
    </p:extLst>
  </p:cm>
  <p:cm authorId="1" dt="2023-11-14T10:06:39.728" idx="4">
    <p:pos x="106" y="106"/>
    <p:text>BNP acts on distant tissues and causes diuresis, vasodilatation, and decreased renin and aldosterone secretion.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1-14T10:26:30.814" idx="5">
    <p:pos x="3754" y="995"/>
    <p:text>Non functioning adenomas are given this label because they do not secrete harmful hormones. However, they can cause symptoms resulting from tumor growth that creates pressure on your pituitary gland and on the structures near the pituitary. Nonfunctioning pituitary adenomas are almost always benign.</p:text>
    <p:extLst>
      <p:ext uri="{C676402C-5697-4E1C-873F-D02D1690AC5C}">
        <p15:threadingInfo xmlns:p15="http://schemas.microsoft.com/office/powerpoint/2012/main" timeZoneBias="-300"/>
      </p:ext>
    </p:extLst>
  </p:cm>
  <p:cm authorId="1" dt="2023-11-14T10:27:25.048" idx="6">
    <p:pos x="3754" y="1091"/>
    <p:text>Craniopharyngiomas are benign tumors that grow near the pituitary gland.</p:text>
    <p:extLst>
      <p:ext uri="{C676402C-5697-4E1C-873F-D02D1690AC5C}">
        <p15:threadingInfo xmlns:p15="http://schemas.microsoft.com/office/powerpoint/2012/main" timeZoneBias="-30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1-14T10:35:18.613" idx="7">
    <p:pos x="2850" y="1917"/>
    <p:text>Von Willebrand disease (VWD) is a blood disorder in which the blood does not clot properly. Blood contains many proteins that help the blood clot when needed. One of these proteins is called von Willebrand factor (VWF).</p:text>
    <p:extLst>
      <p:ext uri="{C676402C-5697-4E1C-873F-D02D1690AC5C}">
        <p15:threadingInfo xmlns:p15="http://schemas.microsoft.com/office/powerpoint/2012/main" timeZoneBias="-300"/>
      </p:ext>
    </p:extLst>
  </p:cm>
  <p:cm authorId="1" dt="2023-11-14T10:36:07.797" idx="8">
    <p:pos x="2850" y="2013"/>
    <p:text>Enuresis refers to the involuntary loss of urine during sleep that occurs at least twice a week in children older than 5 years of age (or the developmental equivalent) for at least 3 months, and it is the most common urologic complaint in pediatric patients.</p:text>
    <p:extLst>
      <p:ext uri="{C676402C-5697-4E1C-873F-D02D1690AC5C}">
        <p15:threadingInfo xmlns:p15="http://schemas.microsoft.com/office/powerpoint/2012/main" timeZoneBias="-300">
          <p15:parentCm authorId="1" idx="7"/>
        </p15:threadingInfo>
      </p:ext>
    </p:extLst>
  </p:cm>
  <p:cm authorId="1" dt="2023-11-14T10:39:11.722" idx="9">
    <p:pos x="10" y="10"/>
    <p:text>Turner syndrome is a female-only genetic disorder that affects about 1 in every 2,000 baby girls. A girl with Turner syndrome only has 1 normal X sex chromosome,</p:text>
    <p:extLst>
      <p:ext uri="{C676402C-5697-4E1C-873F-D02D1690AC5C}">
        <p15:threadingInfo xmlns:p15="http://schemas.microsoft.com/office/powerpoint/2012/main" timeZoneBias="-300"/>
      </p:ext>
    </p:extLst>
  </p:cm>
  <p:cm authorId="1" dt="2023-11-14T10:39:29.836" idx="10">
    <p:pos x="10" y="106"/>
    <p:text>short height, failure of the ovaries to develop and heart defects.</p:text>
    <p:extLst>
      <p:ext uri="{C676402C-5697-4E1C-873F-D02D1690AC5C}">
        <p15:threadingInfo xmlns:p15="http://schemas.microsoft.com/office/powerpoint/2012/main" timeZoneBias="-300">
          <p15:parentCm authorId="1" idx="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11-14T11:32:20.998" idx="11">
    <p:pos x="1723" y="912"/>
    <p:text>Organification is a biochemical process that takes place in thyroid gland. It is the incorporation of iodine into thyroglobulin for the production of thyroid hormone, a step done after the oxidation of iodide by the enzyme thyroid peroxidase (TPO).</p:text>
    <p:extLst>
      <p:ext uri="{C676402C-5697-4E1C-873F-D02D1690AC5C}">
        <p15:threadingInfo xmlns:p15="http://schemas.microsoft.com/office/powerpoint/2012/main" timeZoneBias="-300"/>
      </p:ext>
    </p:extLst>
  </p:cm>
  <p:cm authorId="1" dt="2023-11-14T11:35:47.377" idx="12">
    <p:pos x="4739" y="3686"/>
    <p:text>Aplastic anemia is a rare but serious blood condition that occurs when your bone marrow cannot make enough new blood cells for your body to work normally.</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11-14T11:53:38.070" idx="13">
    <p:pos x="5424" y="48"/>
    <p:text>“myxedema” refers to the associated skin condition caused by increased glycosaminoglycan deposition in the skin. It is caused by deposition of dermal acid mucopolysaccharides, notably hyaluronic acid.</p:text>
    <p:extLst>
      <p:ext uri="{C676402C-5697-4E1C-873F-D02D1690AC5C}">
        <p15:threadingInfo xmlns:p15="http://schemas.microsoft.com/office/powerpoint/2012/main" timeZoneBias="-300"/>
      </p:ext>
    </p:extLst>
  </p:cm>
  <p:cm authorId="1" dt="2023-11-14T11:55:02.225" idx="14">
    <p:pos x="5424" y="144"/>
    <p:text>The data indicate that thyroid hormone exerts an inhibitory effect on GAG accumulation in human skin fibroblasts.</p:text>
    <p:extLst>
      <p:ext uri="{C676402C-5697-4E1C-873F-D02D1690AC5C}">
        <p15:threadingInfo xmlns:p15="http://schemas.microsoft.com/office/powerpoint/2012/main" timeZoneBias="-300">
          <p15:parentCm authorId="1" idx="13"/>
        </p15:threadingInfo>
      </p:ext>
    </p:extLst>
  </p:cm>
  <p:cm authorId="1" dt="2023-11-14T12:02:00.564" idx="15">
    <p:pos x="5275" y="442"/>
    <p:text>Onycholysis is when your nail separates from its nail bed.</p:text>
    <p:extLst>
      <p:ext uri="{C676402C-5697-4E1C-873F-D02D1690AC5C}">
        <p15:threadingInfo xmlns:p15="http://schemas.microsoft.com/office/powerpoint/2012/main" timeZoneBias="-300"/>
      </p:ext>
    </p:extLst>
  </p:cm>
  <p:cm authorId="1" dt="2023-11-14T12:04:24.582" idx="16">
    <p:pos x="5480" y="836"/>
    <p:text>Pretibial myxedema is a skin condition that causes plaques of thick, scaly skin and swelling of your lower legs due to grave's disease autoimmune.</p:text>
    <p:extLst>
      <p:ext uri="{C676402C-5697-4E1C-873F-D02D1690AC5C}">
        <p15:threadingInfo xmlns:p15="http://schemas.microsoft.com/office/powerpoint/2012/main" timeZoneBias="-300"/>
      </p:ext>
    </p:extLst>
  </p:cm>
  <p:cm authorId="1" dt="2023-11-14T12:05:43.056" idx="17">
    <p:pos x="5480" y="932"/>
    <p:text>A buildup of sugar compounds (glycosaminoglycans or mucopolysaccharides) in the dermis and hypodermis layers of your skin and tissue cause pretibial myxedema.</p:text>
    <p:extLst>
      <p:ext uri="{C676402C-5697-4E1C-873F-D02D1690AC5C}">
        <p15:threadingInfo xmlns:p15="http://schemas.microsoft.com/office/powerpoint/2012/main" timeZoneBias="-300">
          <p15:parentCm authorId="1" idx="16"/>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50645C-2B7B-4D7D-AC6B-E5CFAEA179ED}"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273898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50645C-2B7B-4D7D-AC6B-E5CFAEA179ED}"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1592669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50645C-2B7B-4D7D-AC6B-E5CFAEA179ED}"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59380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50645C-2B7B-4D7D-AC6B-E5CFAEA179ED}"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64726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0645C-2B7B-4D7D-AC6B-E5CFAEA179ED}"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226454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50645C-2B7B-4D7D-AC6B-E5CFAEA179ED}"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268502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50645C-2B7B-4D7D-AC6B-E5CFAEA179ED}"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31720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50645C-2B7B-4D7D-AC6B-E5CFAEA179ED}"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2772039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0645C-2B7B-4D7D-AC6B-E5CFAEA179ED}"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108012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50645C-2B7B-4D7D-AC6B-E5CFAEA179ED}"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272892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50645C-2B7B-4D7D-AC6B-E5CFAEA179ED}"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A9C12-8A13-4349-8473-5A648B7F9E4D}" type="slidenum">
              <a:rPr lang="en-US" smtClean="0"/>
              <a:t>‹#›</a:t>
            </a:fld>
            <a:endParaRPr lang="en-US"/>
          </a:p>
        </p:txBody>
      </p:sp>
    </p:spTree>
    <p:extLst>
      <p:ext uri="{BB962C8B-B14F-4D97-AF65-F5344CB8AC3E}">
        <p14:creationId xmlns:p14="http://schemas.microsoft.com/office/powerpoint/2010/main" val="1282185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0645C-2B7B-4D7D-AC6B-E5CFAEA179ED}" type="datetimeFigureOut">
              <a:rPr lang="en-US" smtClean="0"/>
              <a:t>11/14/2023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A9C12-8A13-4349-8473-5A648B7F9E4D}" type="slidenum">
              <a:rPr lang="en-US" smtClean="0"/>
              <a:t>‹#›</a:t>
            </a:fld>
            <a:endParaRPr lang="en-US"/>
          </a:p>
        </p:txBody>
      </p:sp>
    </p:spTree>
    <p:extLst>
      <p:ext uri="{BB962C8B-B14F-4D97-AF65-F5344CB8AC3E}">
        <p14:creationId xmlns:p14="http://schemas.microsoft.com/office/powerpoint/2010/main" val="1765724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81545"/>
            <a:ext cx="7772400" cy="1470025"/>
          </a:xfrm>
        </p:spPr>
        <p:txBody>
          <a:bodyPr/>
          <a:lstStyle/>
          <a:p>
            <a:r>
              <a:rPr lang="en-US" b="1" dirty="0"/>
              <a:t>Endocrinology Pharmacology</a:t>
            </a:r>
          </a:p>
        </p:txBody>
      </p:sp>
      <p:sp>
        <p:nvSpPr>
          <p:cNvPr id="3" name="Subtitle 2"/>
          <p:cNvSpPr>
            <a:spLocks noGrp="1"/>
          </p:cNvSpPr>
          <p:nvPr>
            <p:ph type="subTitle" idx="1"/>
          </p:nvPr>
        </p:nvSpPr>
        <p:spPr/>
        <p:txBody>
          <a:bodyPr/>
          <a:lstStyle/>
          <a:p>
            <a:endParaRPr lang="en-US"/>
          </a:p>
        </p:txBody>
      </p:sp>
      <p:pic>
        <p:nvPicPr>
          <p:cNvPr id="1026" name="Picture 2" descr="Best Hormonal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0"/>
            <a:ext cx="35052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docrine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695700"/>
            <a:ext cx="335280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t Endocrine System Literature Subject GIFs | Gfyca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6214"/>
            <a:ext cx="3962400" cy="30358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rmone GIFs - Get the best GIF on GIPH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7834"/>
            <a:ext cx="3276600" cy="30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52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 y="1219200"/>
            <a:ext cx="8839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79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8077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3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6868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647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Thyroid GIFs - Get the best GIF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9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239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191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153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87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78486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15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916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482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950" y="0"/>
            <a:ext cx="41490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3800"/>
            <a:ext cx="44958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409" y="3733800"/>
            <a:ext cx="4191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75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481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4800"/>
            <a:ext cx="4343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5200"/>
            <a:ext cx="42481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57600"/>
            <a:ext cx="4572000"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000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2" y="-17834"/>
            <a:ext cx="4820663" cy="428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962400"/>
            <a:ext cx="4648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74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Best Im Tired Of Work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829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5506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31225"/>
            <a:ext cx="5097419"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11172"/>
            <a:ext cx="3905250" cy="368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9FD57B93-8BE6-257D-4DBB-71287CC6DE6D}"/>
              </a:ext>
            </a:extLst>
          </p:cNvPr>
          <p:cNvSpPr txBox="1"/>
          <p:nvPr/>
        </p:nvSpPr>
        <p:spPr>
          <a:xfrm>
            <a:off x="4343400" y="1295400"/>
            <a:ext cx="4572000" cy="1200329"/>
          </a:xfrm>
          <a:prstGeom prst="rect">
            <a:avLst/>
          </a:prstGeom>
          <a:noFill/>
        </p:spPr>
        <p:txBody>
          <a:bodyPr wrap="square">
            <a:spAutoFit/>
          </a:bodyPr>
          <a:lstStyle/>
          <a:p>
            <a:r>
              <a:rPr lang="en-US" b="1" i="0" dirty="0">
                <a:solidFill>
                  <a:srgbClr val="202124"/>
                </a:solidFill>
                <a:effectLst/>
                <a:latin typeface="Google Sans"/>
              </a:rPr>
              <a:t>Aplastic anemia </a:t>
            </a:r>
            <a:r>
              <a:rPr lang="en-US" b="0" i="0" dirty="0">
                <a:solidFill>
                  <a:srgbClr val="202124"/>
                </a:solidFill>
                <a:effectLst/>
                <a:latin typeface="Google Sans"/>
              </a:rPr>
              <a:t>is </a:t>
            </a:r>
            <a:r>
              <a:rPr lang="en-US" b="0" i="0" dirty="0">
                <a:solidFill>
                  <a:srgbClr val="040C28"/>
                </a:solidFill>
                <a:effectLst/>
                <a:latin typeface="Google Sans"/>
              </a:rPr>
              <a:t>a rare but serious blood condition that occurs when your bone marrow cannot make enough new blood cells for your body to work normally</a:t>
            </a:r>
            <a:r>
              <a:rPr lang="en-US" b="0" i="0" dirty="0">
                <a:solidFill>
                  <a:srgbClr val="202124"/>
                </a:solidFill>
                <a:effectLst/>
                <a:latin typeface="Google Sans"/>
              </a:rPr>
              <a:t>.</a:t>
            </a:r>
            <a:endParaRPr lang="en-US" dirty="0"/>
          </a:p>
        </p:txBody>
      </p:sp>
    </p:spTree>
    <p:extLst>
      <p:ext uri="{BB962C8B-B14F-4D97-AF65-F5344CB8AC3E}">
        <p14:creationId xmlns:p14="http://schemas.microsoft.com/office/powerpoint/2010/main" val="4125178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7162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B66108D-C9A4-68BB-6568-163BE89C8682}"/>
              </a:ext>
            </a:extLst>
          </p:cNvPr>
          <p:cNvSpPr txBox="1"/>
          <p:nvPr/>
        </p:nvSpPr>
        <p:spPr>
          <a:xfrm>
            <a:off x="20053" y="24063"/>
            <a:ext cx="2895600" cy="1569660"/>
          </a:xfrm>
          <a:prstGeom prst="rect">
            <a:avLst/>
          </a:prstGeom>
          <a:noFill/>
        </p:spPr>
        <p:txBody>
          <a:bodyPr wrap="square">
            <a:spAutoFit/>
          </a:bodyPr>
          <a:lstStyle/>
          <a:p>
            <a:r>
              <a:rPr lang="en-US" sz="1200" b="0" i="0" dirty="0">
                <a:solidFill>
                  <a:srgbClr val="040C28"/>
                </a:solidFill>
                <a:effectLst/>
                <a:latin typeface="Google Sans"/>
              </a:rPr>
              <a:t>Deposits of chains of sugar molecules in the skin cause the skin condition </a:t>
            </a:r>
            <a:r>
              <a:rPr lang="en-US" sz="1200" b="1" i="0" dirty="0">
                <a:solidFill>
                  <a:srgbClr val="040C28"/>
                </a:solidFill>
                <a:effectLst/>
                <a:latin typeface="Google Sans"/>
              </a:rPr>
              <a:t>myxedema</a:t>
            </a:r>
            <a:r>
              <a:rPr lang="en-US" sz="1200" b="0" i="0" dirty="0">
                <a:solidFill>
                  <a:srgbClr val="202124"/>
                </a:solidFill>
                <a:effectLst/>
                <a:latin typeface="Google Sans"/>
              </a:rPr>
              <a:t>. These compounds </a:t>
            </a:r>
            <a:r>
              <a:rPr lang="en-US" sz="1200" b="0" i="1" dirty="0">
                <a:solidFill>
                  <a:srgbClr val="202124"/>
                </a:solidFill>
                <a:effectLst/>
                <a:latin typeface="Google Sans"/>
              </a:rPr>
              <a:t>attract water</a:t>
            </a:r>
            <a:r>
              <a:rPr lang="en-US" sz="1200" b="0" i="0" dirty="0">
                <a:solidFill>
                  <a:srgbClr val="202124"/>
                </a:solidFill>
                <a:effectLst/>
                <a:latin typeface="Google Sans"/>
              </a:rPr>
              <a:t>, which leads to swelling. These skin changes are a result of hypothyroidism. Myxedema crisis often occurs after a long history of hypothyroidism.</a:t>
            </a:r>
            <a:endParaRPr lang="en-US" sz="1200" dirty="0"/>
          </a:p>
        </p:txBody>
      </p:sp>
    </p:spTree>
    <p:extLst>
      <p:ext uri="{BB962C8B-B14F-4D97-AF65-F5344CB8AC3E}">
        <p14:creationId xmlns:p14="http://schemas.microsoft.com/office/powerpoint/2010/main" val="299366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
            <a:ext cx="7086600" cy="669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881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010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0600" y="304800"/>
            <a:ext cx="6477000" cy="584775"/>
          </a:xfrm>
          <a:prstGeom prst="rect">
            <a:avLst/>
          </a:prstGeom>
          <a:noFill/>
        </p:spPr>
        <p:txBody>
          <a:bodyPr wrap="square" rtlCol="0">
            <a:spAutoFit/>
          </a:bodyPr>
          <a:lstStyle/>
          <a:p>
            <a:r>
              <a:rPr lang="en-US" sz="3200" dirty="0"/>
              <a:t>WATCHA LOOKING AT?</a:t>
            </a:r>
          </a:p>
        </p:txBody>
      </p:sp>
    </p:spTree>
    <p:extLst>
      <p:ext uri="{BB962C8B-B14F-4D97-AF65-F5344CB8AC3E}">
        <p14:creationId xmlns:p14="http://schemas.microsoft.com/office/powerpoint/2010/main" val="2082698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2" y="189690"/>
            <a:ext cx="458759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78341"/>
            <a:ext cx="4572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6" y="3505200"/>
            <a:ext cx="4635404" cy="32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2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76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629" y="3049621"/>
            <a:ext cx="4353128" cy="38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9139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89154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76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763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23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63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353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186230"/>
            <a:ext cx="6172199" cy="570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 y="571247"/>
            <a:ext cx="8153400" cy="584775"/>
          </a:xfrm>
          <a:prstGeom prst="rect">
            <a:avLst/>
          </a:prstGeom>
          <a:noFill/>
        </p:spPr>
        <p:txBody>
          <a:bodyPr wrap="square" rtlCol="0">
            <a:spAutoFit/>
          </a:bodyPr>
          <a:lstStyle/>
          <a:p>
            <a:r>
              <a:rPr lang="en-US" sz="3200" b="1" dirty="0"/>
              <a:t>Hypothalamo-hypophyseal portal system</a:t>
            </a:r>
          </a:p>
        </p:txBody>
      </p:sp>
    </p:spTree>
    <p:extLst>
      <p:ext uri="{BB962C8B-B14F-4D97-AF65-F5344CB8AC3E}">
        <p14:creationId xmlns:p14="http://schemas.microsoft.com/office/powerpoint/2010/main" val="321622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076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
            <a:ext cx="6705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553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4914"/>
            <a:ext cx="4609435" cy="326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 y="0"/>
            <a:ext cx="460132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434" y="2057400"/>
            <a:ext cx="453456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6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7985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76200"/>
            <a:ext cx="4114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14800"/>
            <a:ext cx="3810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396902"/>
            <a:ext cx="3962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026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 y="238125"/>
            <a:ext cx="5343728"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81400"/>
            <a:ext cx="4689475" cy="327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094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9" y="0"/>
            <a:ext cx="4699000"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657600"/>
            <a:ext cx="4609289"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115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244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429000"/>
            <a:ext cx="4343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3262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534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341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762000"/>
            <a:ext cx="8458200" cy="4524315"/>
          </a:xfrm>
          <a:prstGeom prst="rect">
            <a:avLst/>
          </a:prstGeom>
          <a:noFill/>
        </p:spPr>
        <p:txBody>
          <a:bodyPr wrap="square" rtlCol="0">
            <a:spAutoFit/>
          </a:bodyPr>
          <a:lstStyle/>
          <a:p>
            <a:r>
              <a:rPr lang="en-US" dirty="0"/>
              <a:t>40 year old female is undergoing infertility treatments. Which of the following drugs might be included in her treatment regimen.</a:t>
            </a:r>
          </a:p>
          <a:p>
            <a:pPr marL="342900" indent="-342900">
              <a:buAutoNum type="alphaLcParenR"/>
            </a:pPr>
            <a:r>
              <a:rPr lang="en-US" dirty="0" err="1"/>
              <a:t>Cabergoline</a:t>
            </a:r>
            <a:endParaRPr lang="en-US" dirty="0"/>
          </a:p>
          <a:p>
            <a:pPr marL="342900" indent="-342900">
              <a:buAutoNum type="alphaLcParenR"/>
            </a:pPr>
            <a:r>
              <a:rPr lang="en-US" dirty="0" err="1"/>
              <a:t>Follitropin</a:t>
            </a:r>
            <a:endParaRPr lang="en-US" dirty="0"/>
          </a:p>
          <a:p>
            <a:pPr marL="342900" indent="-342900">
              <a:buAutoNum type="alphaLcParenR"/>
            </a:pPr>
            <a:r>
              <a:rPr lang="en-US" dirty="0" err="1"/>
              <a:t>Methimazole</a:t>
            </a:r>
            <a:endParaRPr lang="en-US" dirty="0"/>
          </a:p>
          <a:p>
            <a:pPr marL="342900" indent="-342900">
              <a:buAutoNum type="alphaLcParenR"/>
            </a:pPr>
            <a:r>
              <a:rPr lang="en-US" dirty="0"/>
              <a:t>Vasopressin</a:t>
            </a:r>
          </a:p>
          <a:p>
            <a:endParaRPr lang="en-US" dirty="0"/>
          </a:p>
          <a:p>
            <a:endParaRPr lang="en-US" dirty="0"/>
          </a:p>
          <a:p>
            <a:r>
              <a:rPr lang="en-US" dirty="0"/>
              <a:t>Which of the following is the treatment of choice for hypothyroidism.</a:t>
            </a:r>
          </a:p>
          <a:p>
            <a:pPr marL="342900" indent="-342900">
              <a:buAutoNum type="alphaLcParenR"/>
            </a:pPr>
            <a:r>
              <a:rPr lang="en-US" dirty="0"/>
              <a:t>Iodide</a:t>
            </a:r>
          </a:p>
          <a:p>
            <a:pPr marL="342900" indent="-342900">
              <a:buAutoNum type="alphaLcParenR"/>
            </a:pPr>
            <a:r>
              <a:rPr lang="en-US" dirty="0"/>
              <a:t>Levothyroxine</a:t>
            </a:r>
          </a:p>
          <a:p>
            <a:pPr marL="342900" indent="-342900">
              <a:buAutoNum type="alphaLcParenR"/>
            </a:pPr>
            <a:r>
              <a:rPr lang="en-US" dirty="0" err="1"/>
              <a:t>Liothyronine</a:t>
            </a:r>
            <a:endParaRPr lang="en-US" dirty="0"/>
          </a:p>
          <a:p>
            <a:pPr marL="342900" indent="-342900">
              <a:buAutoNum type="alphaLcParenR"/>
            </a:pPr>
            <a:r>
              <a:rPr lang="en-US" dirty="0" err="1"/>
              <a:t>Liotrix</a:t>
            </a:r>
            <a:endParaRPr lang="en-US" dirty="0"/>
          </a:p>
          <a:p>
            <a:pPr marL="342900" indent="-342900">
              <a:buAutoNum type="alphaLcParenR"/>
            </a:pPr>
            <a:r>
              <a:rPr lang="en-US" dirty="0" err="1"/>
              <a:t>Propylthiouracil</a:t>
            </a:r>
            <a:endParaRPr lang="en-US" dirty="0"/>
          </a:p>
          <a:p>
            <a:endParaRPr lang="en-US" dirty="0"/>
          </a:p>
          <a:p>
            <a:endParaRPr lang="en-US" dirty="0"/>
          </a:p>
        </p:txBody>
      </p:sp>
    </p:spTree>
    <p:extLst>
      <p:ext uri="{BB962C8B-B14F-4D97-AF65-F5344CB8AC3E}">
        <p14:creationId xmlns:p14="http://schemas.microsoft.com/office/powerpoint/2010/main" val="4029691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676400"/>
            <a:ext cx="8915400" cy="2031325"/>
          </a:xfrm>
          <a:prstGeom prst="rect">
            <a:avLst/>
          </a:prstGeom>
          <a:noFill/>
        </p:spPr>
        <p:txBody>
          <a:bodyPr wrap="square" rtlCol="0">
            <a:spAutoFit/>
          </a:bodyPr>
          <a:lstStyle/>
          <a:p>
            <a:r>
              <a:rPr lang="en-US" dirty="0"/>
              <a:t>All of the following agents are correctly paired with an appropriate clinical use of the drug except:</a:t>
            </a:r>
          </a:p>
          <a:p>
            <a:pPr marL="342900" indent="-342900">
              <a:buAutoNum type="alphaLcParenR"/>
            </a:pPr>
            <a:r>
              <a:rPr lang="en-US" dirty="0" err="1"/>
              <a:t>Desmopressin</a:t>
            </a:r>
            <a:r>
              <a:rPr lang="en-US" dirty="0"/>
              <a:t>- treatment of diabetes </a:t>
            </a:r>
            <a:r>
              <a:rPr lang="en-US" dirty="0" err="1"/>
              <a:t>insipidus</a:t>
            </a:r>
            <a:endParaRPr lang="en-US" dirty="0"/>
          </a:p>
          <a:p>
            <a:pPr marL="342900" indent="-342900">
              <a:buAutoNum type="alphaLcParenR"/>
            </a:pPr>
            <a:r>
              <a:rPr lang="en-US" dirty="0" err="1"/>
              <a:t>hCG</a:t>
            </a:r>
            <a:r>
              <a:rPr lang="en-US" dirty="0"/>
              <a:t>- treatment of infertility</a:t>
            </a:r>
          </a:p>
          <a:p>
            <a:pPr marL="342900" indent="-342900">
              <a:buAutoNum type="alphaLcParenR"/>
            </a:pPr>
            <a:r>
              <a:rPr lang="en-US" dirty="0" err="1"/>
              <a:t>Octreotide</a:t>
            </a:r>
            <a:r>
              <a:rPr lang="en-US" dirty="0"/>
              <a:t>- treatment of esophageal </a:t>
            </a:r>
            <a:r>
              <a:rPr lang="en-US" dirty="0" err="1"/>
              <a:t>varices</a:t>
            </a:r>
            <a:endParaRPr lang="en-US" dirty="0"/>
          </a:p>
          <a:p>
            <a:pPr marL="342900" indent="-342900">
              <a:buAutoNum type="alphaLcParenR"/>
            </a:pPr>
            <a:r>
              <a:rPr lang="en-US" dirty="0"/>
              <a:t>Oxytocin-Induction of </a:t>
            </a:r>
            <a:r>
              <a:rPr lang="en-US" dirty="0" err="1"/>
              <a:t>labour</a:t>
            </a:r>
            <a:endParaRPr lang="en-US" dirty="0"/>
          </a:p>
          <a:p>
            <a:pPr marL="342900" indent="-342900">
              <a:buAutoNum type="alphaLcParenR"/>
            </a:pPr>
            <a:r>
              <a:rPr lang="en-US" dirty="0" err="1"/>
              <a:t>Gosrelin</a:t>
            </a:r>
            <a:r>
              <a:rPr lang="en-US" dirty="0"/>
              <a:t>-Growth hormone deficiency</a:t>
            </a:r>
          </a:p>
        </p:txBody>
      </p:sp>
      <p:sp>
        <p:nvSpPr>
          <p:cNvPr id="4" name="TextBox 3">
            <a:extLst>
              <a:ext uri="{FF2B5EF4-FFF2-40B4-BE49-F238E27FC236}">
                <a16:creationId xmlns:a16="http://schemas.microsoft.com/office/drawing/2014/main" id="{172C934A-9A5E-764C-CE79-CA6C1C23D51E}"/>
              </a:ext>
            </a:extLst>
          </p:cNvPr>
          <p:cNvSpPr txBox="1"/>
          <p:nvPr/>
        </p:nvSpPr>
        <p:spPr>
          <a:xfrm>
            <a:off x="4686300" y="3821668"/>
            <a:ext cx="4572000" cy="369332"/>
          </a:xfrm>
          <a:prstGeom prst="rect">
            <a:avLst/>
          </a:prstGeom>
          <a:noFill/>
        </p:spPr>
        <p:txBody>
          <a:bodyPr wrap="square">
            <a:spAutoFit/>
          </a:bodyPr>
          <a:lstStyle/>
          <a:p>
            <a:r>
              <a:rPr lang="en-US" b="0" i="0" dirty="0">
                <a:solidFill>
                  <a:srgbClr val="202124"/>
                </a:solidFill>
                <a:effectLst/>
                <a:latin typeface="Google Sans"/>
              </a:rPr>
              <a:t>Human chorionic gonadotropin (</a:t>
            </a:r>
            <a:r>
              <a:rPr lang="en-US" b="0" i="0" dirty="0" err="1">
                <a:solidFill>
                  <a:srgbClr val="202124"/>
                </a:solidFill>
                <a:effectLst/>
                <a:latin typeface="Google Sans"/>
              </a:rPr>
              <a:t>hCG</a:t>
            </a:r>
            <a:r>
              <a:rPr lang="en-US" b="0" i="0" dirty="0">
                <a:solidFill>
                  <a:srgbClr val="202124"/>
                </a:solidFill>
                <a:effectLst/>
                <a:latin typeface="Google Sans"/>
              </a:rPr>
              <a:t>)</a:t>
            </a:r>
            <a:endParaRPr lang="en-US" dirty="0"/>
          </a:p>
        </p:txBody>
      </p:sp>
      <p:sp>
        <p:nvSpPr>
          <p:cNvPr id="6" name="TextBox 5">
            <a:extLst>
              <a:ext uri="{FF2B5EF4-FFF2-40B4-BE49-F238E27FC236}">
                <a16:creationId xmlns:a16="http://schemas.microsoft.com/office/drawing/2014/main" id="{CE9D6724-E55F-A7AF-5B1A-CA94AF445D39}"/>
              </a:ext>
            </a:extLst>
          </p:cNvPr>
          <p:cNvSpPr txBox="1"/>
          <p:nvPr/>
        </p:nvSpPr>
        <p:spPr>
          <a:xfrm>
            <a:off x="4457701" y="4191000"/>
            <a:ext cx="4572000" cy="1200329"/>
          </a:xfrm>
          <a:prstGeom prst="rect">
            <a:avLst/>
          </a:prstGeom>
          <a:noFill/>
        </p:spPr>
        <p:txBody>
          <a:bodyPr wrap="square">
            <a:spAutoFit/>
          </a:bodyPr>
          <a:lstStyle/>
          <a:p>
            <a:r>
              <a:rPr lang="en-US" b="0" i="0" dirty="0">
                <a:solidFill>
                  <a:srgbClr val="4D5156"/>
                </a:solidFill>
                <a:effectLst/>
                <a:latin typeface="Google Sans"/>
              </a:rPr>
              <a:t>are a hormone that can </a:t>
            </a:r>
            <a:r>
              <a:rPr lang="en-US" b="0" i="0" dirty="0">
                <a:solidFill>
                  <a:srgbClr val="040C28"/>
                </a:solidFill>
                <a:effectLst/>
                <a:latin typeface="Google Sans"/>
              </a:rPr>
              <a:t>increase a person's chances of pregnancy, helps produce testosterone and sperm, and treats a condition that affects the testes called cryptorchidism</a:t>
            </a:r>
            <a:r>
              <a:rPr lang="en-US" b="0" i="0" dirty="0">
                <a:solidFill>
                  <a:srgbClr val="4D5156"/>
                </a:solidFill>
                <a:effectLst/>
                <a:latin typeface="Google Sans"/>
              </a:rPr>
              <a:t>.</a:t>
            </a:r>
            <a:endParaRPr lang="en-US" dirty="0"/>
          </a:p>
        </p:txBody>
      </p:sp>
      <p:sp>
        <p:nvSpPr>
          <p:cNvPr id="8" name="TextBox 7">
            <a:extLst>
              <a:ext uri="{FF2B5EF4-FFF2-40B4-BE49-F238E27FC236}">
                <a16:creationId xmlns:a16="http://schemas.microsoft.com/office/drawing/2014/main" id="{70D36152-B28A-DB73-478D-37957A39EE5D}"/>
              </a:ext>
            </a:extLst>
          </p:cNvPr>
          <p:cNvSpPr txBox="1"/>
          <p:nvPr/>
        </p:nvSpPr>
        <p:spPr>
          <a:xfrm>
            <a:off x="0" y="4070866"/>
            <a:ext cx="4572000" cy="1200329"/>
          </a:xfrm>
          <a:prstGeom prst="rect">
            <a:avLst/>
          </a:prstGeom>
          <a:noFill/>
        </p:spPr>
        <p:txBody>
          <a:bodyPr wrap="square">
            <a:spAutoFit/>
          </a:bodyPr>
          <a:lstStyle/>
          <a:p>
            <a:r>
              <a:rPr lang="en-US" b="0" i="0" dirty="0" err="1">
                <a:solidFill>
                  <a:srgbClr val="202124"/>
                </a:solidFill>
                <a:effectLst/>
                <a:latin typeface="Google Sans"/>
              </a:rPr>
              <a:t>Goserelin</a:t>
            </a:r>
            <a:r>
              <a:rPr lang="en-US" b="0" i="0" dirty="0">
                <a:solidFill>
                  <a:srgbClr val="202124"/>
                </a:solidFill>
                <a:effectLst/>
                <a:latin typeface="Google Sans"/>
              </a:rPr>
              <a:t> is </a:t>
            </a:r>
            <a:r>
              <a:rPr lang="en-US" b="0" i="0" dirty="0">
                <a:solidFill>
                  <a:srgbClr val="040C28"/>
                </a:solidFill>
                <a:effectLst/>
                <a:latin typeface="Google Sans"/>
              </a:rPr>
              <a:t>a type of hormone therapy called a </a:t>
            </a:r>
            <a:r>
              <a:rPr lang="en-US" b="0" i="0" dirty="0" err="1">
                <a:solidFill>
                  <a:srgbClr val="040C28"/>
                </a:solidFill>
                <a:effectLst/>
                <a:latin typeface="Google Sans"/>
              </a:rPr>
              <a:t>luteinising</a:t>
            </a:r>
            <a:r>
              <a:rPr lang="en-US" b="0" i="0" dirty="0">
                <a:solidFill>
                  <a:srgbClr val="040C28"/>
                </a:solidFill>
                <a:effectLst/>
                <a:latin typeface="Google Sans"/>
              </a:rPr>
              <a:t> hormone blocker causing growth hormone deficiency by decreasing testosterone/estrogen secretion.</a:t>
            </a:r>
            <a:endParaRPr lang="en-US" dirty="0"/>
          </a:p>
        </p:txBody>
      </p:sp>
    </p:spTree>
    <p:extLst>
      <p:ext uri="{BB962C8B-B14F-4D97-AF65-F5344CB8AC3E}">
        <p14:creationId xmlns:p14="http://schemas.microsoft.com/office/powerpoint/2010/main" val="217527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67818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275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Oh-my-god-omg GIFs - Get the best GIF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9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7620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16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66294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72200" y="838200"/>
            <a:ext cx="3352800" cy="1200329"/>
          </a:xfrm>
          <a:prstGeom prst="rect">
            <a:avLst/>
          </a:prstGeom>
          <a:noFill/>
        </p:spPr>
        <p:txBody>
          <a:bodyPr wrap="square" rtlCol="0">
            <a:spAutoFit/>
          </a:bodyPr>
          <a:lstStyle/>
          <a:p>
            <a:r>
              <a:rPr lang="en-US" dirty="0"/>
              <a:t>Treatment of </a:t>
            </a:r>
            <a:r>
              <a:rPr lang="en-US" dirty="0" err="1"/>
              <a:t>Prolactinoma</a:t>
            </a:r>
            <a:r>
              <a:rPr lang="en-US" dirty="0"/>
              <a:t>:</a:t>
            </a:r>
          </a:p>
          <a:p>
            <a:endParaRPr lang="en-US" dirty="0"/>
          </a:p>
          <a:p>
            <a:r>
              <a:rPr lang="en-US" dirty="0"/>
              <a:t>Dopamine agonists- </a:t>
            </a:r>
            <a:r>
              <a:rPr lang="en-US" dirty="0" err="1"/>
              <a:t>Bromocriptine</a:t>
            </a:r>
            <a:r>
              <a:rPr lang="en-US" dirty="0"/>
              <a:t> and </a:t>
            </a:r>
            <a:r>
              <a:rPr lang="en-US" dirty="0" err="1"/>
              <a:t>cabergoline</a:t>
            </a:r>
            <a:endParaRPr lang="en-US" dirty="0"/>
          </a:p>
        </p:txBody>
      </p:sp>
      <p:sp>
        <p:nvSpPr>
          <p:cNvPr id="3" name="TextBox 2"/>
          <p:cNvSpPr txBox="1"/>
          <p:nvPr/>
        </p:nvSpPr>
        <p:spPr>
          <a:xfrm>
            <a:off x="5334000" y="3200400"/>
            <a:ext cx="4648200" cy="646331"/>
          </a:xfrm>
          <a:prstGeom prst="rect">
            <a:avLst/>
          </a:prstGeom>
          <a:noFill/>
        </p:spPr>
        <p:txBody>
          <a:bodyPr wrap="square" rtlCol="0">
            <a:spAutoFit/>
          </a:bodyPr>
          <a:lstStyle/>
          <a:p>
            <a:r>
              <a:rPr lang="en-US" dirty="0"/>
              <a:t>Drugs that cause galactorrhea:</a:t>
            </a:r>
          </a:p>
          <a:p>
            <a:r>
              <a:rPr lang="en-US" dirty="0"/>
              <a:t>Dopamine antagonist- Metoclopramide</a:t>
            </a:r>
          </a:p>
        </p:txBody>
      </p:sp>
    </p:spTree>
    <p:extLst>
      <p:ext uri="{BB962C8B-B14F-4D97-AF65-F5344CB8AC3E}">
        <p14:creationId xmlns:p14="http://schemas.microsoft.com/office/powerpoint/2010/main" val="409505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5344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00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229599" cy="586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9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So-sleepy GIFs - Get the best GIF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448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36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TotalTime>
  <Words>238</Words>
  <Application>Microsoft Office PowerPoint</Application>
  <PresentationFormat>On-screen Show (4:3)</PresentationFormat>
  <Paragraphs>32</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Google Sans</vt:lpstr>
      <vt:lpstr>Office Theme</vt:lpstr>
      <vt:lpstr>Endocrinology Pharmacology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Endocrinology Pharmacology</dc:title>
  <dc:creator>User</dc:creator>
  <cp:lastModifiedBy>Naveera Ghoury</cp:lastModifiedBy>
  <cp:revision>41</cp:revision>
  <dcterms:created xsi:type="dcterms:W3CDTF">2023-08-20T06:24:07Z</dcterms:created>
  <dcterms:modified xsi:type="dcterms:W3CDTF">2023-11-14T09:17:15Z</dcterms:modified>
</cp:coreProperties>
</file>